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9" r:id="rId4"/>
    <p:sldId id="279" r:id="rId5"/>
    <p:sldId id="273" r:id="rId6"/>
    <p:sldId id="262" r:id="rId7"/>
    <p:sldId id="261" r:id="rId8"/>
    <p:sldId id="280" r:id="rId9"/>
    <p:sldId id="266" r:id="rId10"/>
    <p:sldId id="274" r:id="rId11"/>
    <p:sldId id="275" r:id="rId12"/>
    <p:sldId id="264" r:id="rId13"/>
    <p:sldId id="269" r:id="rId14"/>
    <p:sldId id="281" r:id="rId15"/>
    <p:sldId id="265" r:id="rId16"/>
    <p:sldId id="267" r:id="rId17"/>
    <p:sldId id="282" r:id="rId18"/>
    <p:sldId id="268" r:id="rId19"/>
    <p:sldId id="277" r:id="rId20"/>
    <p:sldId id="271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944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0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43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4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836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4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58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69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11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53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323D8E7-BE4F-41B7-8B1D-6F1F6F3B2E5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88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1001-226F-367B-8ED7-F02289B5A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Denoising Depth Images using RGB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8429C-D524-4460-97A2-E26DC58BB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Vasu Eranki</a:t>
            </a:r>
          </a:p>
        </p:txBody>
      </p:sp>
    </p:spTree>
    <p:extLst>
      <p:ext uri="{BB962C8B-B14F-4D97-AF65-F5344CB8AC3E}">
        <p14:creationId xmlns:p14="http://schemas.microsoft.com/office/powerpoint/2010/main" val="4091515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77FE-3E8B-C516-51AB-BBB38F4E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65263"/>
            <a:ext cx="9720072" cy="1499616"/>
          </a:xfrm>
        </p:spPr>
        <p:txBody>
          <a:bodyPr/>
          <a:lstStyle/>
          <a:p>
            <a:r>
              <a:rPr lang="en-GB" dirty="0"/>
              <a:t>Generated outputs (NYU Depth Dataset [3])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2B43C6-EB57-54CC-A8F5-B749BFDA5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725" y="1447240"/>
            <a:ext cx="112585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5E8B3D-BB96-69EB-FE41-9E9E8AD6D4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316" y="3904689"/>
            <a:ext cx="11263960" cy="233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18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77FE-3E8B-C516-51AB-BBB38F4E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0"/>
            <a:ext cx="9720072" cy="1499616"/>
          </a:xfrm>
        </p:spPr>
        <p:txBody>
          <a:bodyPr/>
          <a:lstStyle/>
          <a:p>
            <a:r>
              <a:rPr lang="en-GB" dirty="0"/>
              <a:t>Generated outputs (TransCG Dataset [4])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8B647E-D735-2DFF-C803-D10459CD71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35" y="1395913"/>
            <a:ext cx="11258550" cy="2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85E2D8-2543-1085-999D-662D2B3A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35" y="4098570"/>
            <a:ext cx="112585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00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0AD0-AFE1-E578-B926-73B9DFF0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93" y="114804"/>
            <a:ext cx="9720072" cy="642949"/>
          </a:xfrm>
        </p:spPr>
        <p:txBody>
          <a:bodyPr>
            <a:normAutofit fontScale="90000"/>
          </a:bodyPr>
          <a:lstStyle/>
          <a:p>
            <a:r>
              <a:rPr lang="en-GB" dirty="0"/>
              <a:t>Experimental evaluation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DBADC4-8DB4-2EA4-C4C2-BE629CBA6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684622"/>
              </p:ext>
            </p:extLst>
          </p:nvPr>
        </p:nvGraphicFramePr>
        <p:xfrm>
          <a:off x="1033093" y="757753"/>
          <a:ext cx="10746534" cy="6061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89">
                  <a:extLst>
                    <a:ext uri="{9D8B030D-6E8A-4147-A177-3AD203B41FA5}">
                      <a16:colId xmlns:a16="http://schemas.microsoft.com/office/drawing/2014/main" val="3614604814"/>
                    </a:ext>
                  </a:extLst>
                </a:gridCol>
                <a:gridCol w="1791089">
                  <a:extLst>
                    <a:ext uri="{9D8B030D-6E8A-4147-A177-3AD203B41FA5}">
                      <a16:colId xmlns:a16="http://schemas.microsoft.com/office/drawing/2014/main" val="1708296946"/>
                    </a:ext>
                  </a:extLst>
                </a:gridCol>
                <a:gridCol w="1791089">
                  <a:extLst>
                    <a:ext uri="{9D8B030D-6E8A-4147-A177-3AD203B41FA5}">
                      <a16:colId xmlns:a16="http://schemas.microsoft.com/office/drawing/2014/main" val="3473215184"/>
                    </a:ext>
                  </a:extLst>
                </a:gridCol>
                <a:gridCol w="1791089">
                  <a:extLst>
                    <a:ext uri="{9D8B030D-6E8A-4147-A177-3AD203B41FA5}">
                      <a16:colId xmlns:a16="http://schemas.microsoft.com/office/drawing/2014/main" val="2002285740"/>
                    </a:ext>
                  </a:extLst>
                </a:gridCol>
                <a:gridCol w="1791089">
                  <a:extLst>
                    <a:ext uri="{9D8B030D-6E8A-4147-A177-3AD203B41FA5}">
                      <a16:colId xmlns:a16="http://schemas.microsoft.com/office/drawing/2014/main" val="2588368642"/>
                    </a:ext>
                  </a:extLst>
                </a:gridCol>
                <a:gridCol w="1791089">
                  <a:extLst>
                    <a:ext uri="{9D8B030D-6E8A-4147-A177-3AD203B41FA5}">
                      <a16:colId xmlns:a16="http://schemas.microsoft.com/office/drawing/2014/main" val="1255542450"/>
                    </a:ext>
                  </a:extLst>
                </a:gridCol>
              </a:tblGrid>
              <a:tr h="333361">
                <a:tc rowSpan="2" gridSpan="2">
                  <a:txBody>
                    <a:bodyPr/>
                    <a:lstStyle/>
                    <a:p>
                      <a:r>
                        <a:rPr lang="en-GB" dirty="0"/>
                        <a:t>MAE and RMSE were calculated on the masked image (only valid pixels were used)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NYU Depth Dataset[2]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TransCG Dataset [3]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46000"/>
                  </a:ext>
                </a:extLst>
              </a:tr>
              <a:tr h="472079">
                <a:tc gridSpan="2"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864815"/>
                  </a:ext>
                </a:extLst>
              </a:tr>
              <a:tr h="333361">
                <a:tc rowSpan="2">
                  <a:txBody>
                    <a:bodyPr/>
                    <a:lstStyle/>
                    <a:p>
                      <a:r>
                        <a:rPr lang="en-GB" dirty="0"/>
                        <a:t>Classical Computer Vision</a:t>
                      </a:r>
                    </a:p>
                    <a:p>
                      <a:r>
                        <a:rPr lang="en-GB" dirty="0"/>
                        <a:t>(Out of the Box Implementations)</a:t>
                      </a:r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Bilateral Filter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16.41mm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37.62mm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41.03mm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84.90mm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025441"/>
                  </a:ext>
                </a:extLst>
              </a:tr>
              <a:tr h="821986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Anisotropic Diffusion based Filter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44.34mm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196.89mm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49.24mm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169.32mm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948744"/>
                  </a:ext>
                </a:extLst>
              </a:tr>
              <a:tr h="575391">
                <a:tc>
                  <a:txBody>
                    <a:bodyPr/>
                    <a:lstStyle/>
                    <a:p>
                      <a:r>
                        <a:rPr lang="en-GB" dirty="0"/>
                        <a:t>CNN based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Current SOTA 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8.58mm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30.15mm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11.02mm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37.78mm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482533"/>
                  </a:ext>
                </a:extLst>
              </a:tr>
              <a:tr h="575391">
                <a:tc>
                  <a:txBody>
                    <a:bodyPr/>
                    <a:lstStyle/>
                    <a:p>
                      <a:r>
                        <a:rPr lang="en-GB" b="1" dirty="0"/>
                        <a:t>Control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MSE (w AWGN Noise)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16.74mm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36.30mm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31.01mm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42.12mm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460478"/>
                  </a:ext>
                </a:extLst>
              </a:tr>
              <a:tr h="575391">
                <a:tc rowSpan="3">
                  <a:txBody>
                    <a:bodyPr/>
                    <a:lstStyle/>
                    <a:p>
                      <a:r>
                        <a:rPr lang="en-GB" b="1" dirty="0"/>
                        <a:t>Proposed Architectures</a:t>
                      </a:r>
                    </a:p>
                    <a:p>
                      <a:endParaRPr lang="en-GB" b="1" dirty="0"/>
                    </a:p>
                    <a:p>
                      <a:r>
                        <a:rPr lang="en-GB" b="1" dirty="0"/>
                        <a:t>Base Model was a </a:t>
                      </a:r>
                      <a:r>
                        <a:rPr lang="en-GB" b="1" dirty="0" err="1"/>
                        <a:t>UNet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11.75mm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30.05mm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35.99mm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46.30mm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424256"/>
                  </a:ext>
                </a:extLst>
              </a:tr>
              <a:tr h="821986">
                <a:tc v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MSE w Representation Loss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10.01mm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24.73mm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16.35mm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32.45mm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799770"/>
                  </a:ext>
                </a:extLst>
              </a:tr>
              <a:tr h="821986">
                <a:tc v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MSE w training on Downstream Tasks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15.31mm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34.21mm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37.81mm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49.05mm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028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530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0AD0-AFE1-E578-B926-73B9DFF0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93" y="800369"/>
            <a:ext cx="9720072" cy="642949"/>
          </a:xfrm>
        </p:spPr>
        <p:txBody>
          <a:bodyPr>
            <a:normAutofit fontScale="90000"/>
          </a:bodyPr>
          <a:lstStyle/>
          <a:p>
            <a:r>
              <a:rPr lang="en-GB" dirty="0"/>
              <a:t>Experimental evaluation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DBADC4-8DB4-2EA4-C4C2-BE629CBA6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21598"/>
              </p:ext>
            </p:extLst>
          </p:nvPr>
        </p:nvGraphicFramePr>
        <p:xfrm>
          <a:off x="1033093" y="2205318"/>
          <a:ext cx="10370013" cy="3344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671">
                  <a:extLst>
                    <a:ext uri="{9D8B030D-6E8A-4147-A177-3AD203B41FA5}">
                      <a16:colId xmlns:a16="http://schemas.microsoft.com/office/drawing/2014/main" val="3614604814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1708296946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3473215184"/>
                    </a:ext>
                  </a:extLst>
                </a:gridCol>
              </a:tblGrid>
              <a:tr h="666722">
                <a:tc gridSpan="2">
                  <a:txBody>
                    <a:bodyPr/>
                    <a:lstStyle/>
                    <a:p>
                      <a:r>
                        <a:rPr lang="en-GB" dirty="0"/>
                        <a:t>Models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Inference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146000"/>
                  </a:ext>
                </a:extLst>
              </a:tr>
              <a:tr h="333361">
                <a:tc rowSpan="2">
                  <a:txBody>
                    <a:bodyPr/>
                    <a:lstStyle/>
                    <a:p>
                      <a:r>
                        <a:rPr lang="en-GB" b="0" dirty="0"/>
                        <a:t>Classical Computer Vision</a:t>
                      </a:r>
                    </a:p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Bilateral Filter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22ms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025441"/>
                  </a:ext>
                </a:extLst>
              </a:tr>
              <a:tr h="821986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Anisotropic Diffusion based Filter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0.64s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948744"/>
                  </a:ext>
                </a:extLst>
              </a:tr>
              <a:tr h="575391">
                <a:tc>
                  <a:txBody>
                    <a:bodyPr/>
                    <a:lstStyle/>
                    <a:p>
                      <a:r>
                        <a:rPr lang="en-GB" b="0" dirty="0"/>
                        <a:t>CNN Based 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Current SOTA 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16ms – On a T4 GPU (8GB RAM)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482533"/>
                  </a:ext>
                </a:extLst>
              </a:tr>
              <a:tr h="575391">
                <a:tc>
                  <a:txBody>
                    <a:bodyPr/>
                    <a:lstStyle/>
                    <a:p>
                      <a:r>
                        <a:rPr lang="en-GB" b="0" dirty="0"/>
                        <a:t>Proposed Architecture</a:t>
                      </a:r>
                    </a:p>
                    <a:p>
                      <a:endParaRPr lang="en-GB" b="0" dirty="0"/>
                    </a:p>
                    <a:p>
                      <a:r>
                        <a:rPr lang="en-GB" b="0" dirty="0"/>
                        <a:t>Base Model was a </a:t>
                      </a:r>
                      <a:r>
                        <a:rPr lang="en-GB" b="0" dirty="0" err="1"/>
                        <a:t>UNet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err="1"/>
                        <a:t>UNet</a:t>
                      </a:r>
                      <a:r>
                        <a:rPr lang="en-GB" b="0" dirty="0"/>
                        <a:t> (MSE/ MSE w Representation Loss/ MSE w training on downstream tasks)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12.8ms – On a T4 GPU (8GB RAM)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424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86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0092D2-463C-A840-18A2-EAF09E20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future scope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24E-7A31-950D-32F3-E870FD11D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6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2260-3CB5-B0E6-991B-C05C411B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EF70-7929-BF49-29FD-4B548E6F7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 colour offers some useful information on the noise in the depth map, and it can be approximated with a mixture of gaussians.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 U-Net model trained on the MSE loss with an additional sparsity constraint is able to generalise well and can work in a zero-shot setting as well, making it device agnostic.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Injecting colour based noise into a model helped it to learn, since each of the proposed model outperformed the model trained AWGN noise</a:t>
            </a:r>
            <a:r>
              <a:rPr lang="en-GB" sz="2000"/>
              <a:t>. </a:t>
            </a:r>
            <a:endParaRPr lang="en-GB" sz="2000" dirty="0"/>
          </a:p>
          <a:p>
            <a:pPr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>
              <a:buFont typeface="Wingdings" panose="05000000000000000000" pitchFamily="2" charset="2"/>
              <a:buChar char="Ø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0966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1248-952A-0C4F-5470-328FB979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1F05-14AD-9589-4CCC-BD74514B0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Ideas for future directions: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Using diffusion models to denoise images since the training process is quite similar and recent literature [7]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Convex optimization based methods which focus on reducing the # of eigenvalues in the image. Such methods are interpretable, work in a zero-shot manner [6]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Leverage embeddings to find a sparse representation of images, effectively denoising them. </a:t>
            </a:r>
          </a:p>
        </p:txBody>
      </p:sp>
    </p:spTree>
    <p:extLst>
      <p:ext uri="{BB962C8B-B14F-4D97-AF65-F5344CB8AC3E}">
        <p14:creationId xmlns:p14="http://schemas.microsoft.com/office/powerpoint/2010/main" val="265171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B54283-0E6E-56AE-3771-609D1B6A9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your time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CDCD615-43C1-4A6B-BB08-4344D52F6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55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033B-7492-11F7-7DB5-1CA17D6C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CCDA8-ABD3-FA32-5E95-830EDAEE4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GB" sz="2400" dirty="0"/>
              <a:t>[1]</a:t>
            </a:r>
            <a:r>
              <a:rPr lang="en-GB" sz="2400" b="0" i="0" dirty="0">
                <a:effectLst/>
              </a:rPr>
              <a:t> </a:t>
            </a:r>
            <a:r>
              <a:rPr lang="en-GB" sz="2400" b="0" i="0" dirty="0" err="1">
                <a:effectLst/>
              </a:rPr>
              <a:t>Sterzentsenko</a:t>
            </a:r>
            <a:r>
              <a:rPr lang="en-GB" sz="2400" b="0" i="0" dirty="0">
                <a:effectLst/>
              </a:rPr>
              <a:t>, V., </a:t>
            </a:r>
            <a:r>
              <a:rPr lang="en-GB" sz="2400" b="0" i="0" dirty="0" err="1">
                <a:effectLst/>
              </a:rPr>
              <a:t>Saroglou</a:t>
            </a:r>
            <a:r>
              <a:rPr lang="en-GB" sz="2400" b="0" i="0" dirty="0">
                <a:effectLst/>
              </a:rPr>
              <a:t>, L., </a:t>
            </a:r>
            <a:r>
              <a:rPr lang="en-GB" sz="2400" b="0" i="0" dirty="0" err="1">
                <a:effectLst/>
              </a:rPr>
              <a:t>Chatzitofis</a:t>
            </a:r>
            <a:r>
              <a:rPr lang="en-GB" sz="2400" b="0" i="0" dirty="0">
                <a:effectLst/>
              </a:rPr>
              <a:t>, A., Thermos, S., </a:t>
            </a:r>
            <a:r>
              <a:rPr lang="en-GB" sz="2400" b="0" i="0" dirty="0" err="1">
                <a:effectLst/>
              </a:rPr>
              <a:t>Zioulis</a:t>
            </a:r>
            <a:r>
              <a:rPr lang="en-GB" sz="2400" b="0" i="0" dirty="0">
                <a:effectLst/>
              </a:rPr>
              <a:t>, N., </a:t>
            </a:r>
            <a:r>
              <a:rPr lang="en-GB" sz="2400" b="0" i="0" dirty="0" err="1">
                <a:effectLst/>
              </a:rPr>
              <a:t>Doumanoglou</a:t>
            </a:r>
            <a:r>
              <a:rPr lang="en-GB" sz="2400" b="0" i="0" dirty="0">
                <a:effectLst/>
              </a:rPr>
              <a:t>, A., </a:t>
            </a:r>
            <a:r>
              <a:rPr lang="en-GB" sz="2400" b="0" i="0" dirty="0" err="1">
                <a:effectLst/>
              </a:rPr>
              <a:t>Zarpalas</a:t>
            </a:r>
            <a:r>
              <a:rPr lang="en-GB" sz="2400" b="0" i="0" dirty="0">
                <a:effectLst/>
              </a:rPr>
              <a:t>, D. and </a:t>
            </a:r>
            <a:r>
              <a:rPr lang="en-GB" sz="2400" b="0" i="0" dirty="0" err="1">
                <a:effectLst/>
              </a:rPr>
              <a:t>Daras</a:t>
            </a:r>
            <a:r>
              <a:rPr lang="en-GB" sz="2400" b="0" i="0" dirty="0">
                <a:effectLst/>
              </a:rPr>
              <a:t>, P., 2019. Self-supervised deep depth denoising. In Proceedings of the IEEE/CVF International Conference on Computer Vision (pp. 1242-1251).</a:t>
            </a:r>
          </a:p>
          <a:p>
            <a:pPr algn="just"/>
            <a:r>
              <a:rPr lang="en-GB" sz="2400" dirty="0"/>
              <a:t>[2]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effectLst/>
              </a:rPr>
              <a:t>Fan, L., Li, Y., Jiang, C. and Wu, Y., 2022, May. Unsupervised Depth Completion and Denoising for RGB-D Sensors. In </a:t>
            </a:r>
            <a:r>
              <a:rPr lang="en-US" sz="2400" b="0" i="1" dirty="0">
                <a:effectLst/>
              </a:rPr>
              <a:t>2022 International Conference on Robotics and Automation (ICRA)</a:t>
            </a:r>
            <a:r>
              <a:rPr lang="en-US" sz="2400" b="0" i="0" dirty="0">
                <a:effectLst/>
              </a:rPr>
              <a:t> (pp. 8734-8740). IEEE.</a:t>
            </a:r>
            <a:endParaRPr lang="en-GB" sz="2400" dirty="0"/>
          </a:p>
          <a:p>
            <a:pPr algn="just"/>
            <a:r>
              <a:rPr lang="en-GB" sz="2400" dirty="0"/>
              <a:t>[3]</a:t>
            </a:r>
            <a:r>
              <a:rPr lang="en-GB" sz="1800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400" b="0" i="0" dirty="0">
                <a:effectLst/>
              </a:rPr>
              <a:t>Silberman, N., </a:t>
            </a:r>
            <a:r>
              <a:rPr lang="en-GB" sz="2400" b="0" i="0" dirty="0" err="1">
                <a:effectLst/>
              </a:rPr>
              <a:t>Hoiem</a:t>
            </a:r>
            <a:r>
              <a:rPr lang="en-GB" sz="2400" b="0" i="0" dirty="0">
                <a:effectLst/>
              </a:rPr>
              <a:t>, D., Kohli, P. and Fergus, R., 2012. Indoor segmentation and support inference from </a:t>
            </a:r>
            <a:r>
              <a:rPr lang="en-GB" sz="2400" b="0" i="0" dirty="0" err="1">
                <a:effectLst/>
              </a:rPr>
              <a:t>rgbd</a:t>
            </a:r>
            <a:r>
              <a:rPr lang="en-GB" sz="2400" b="0" i="0" dirty="0">
                <a:effectLst/>
              </a:rPr>
              <a:t> images. In Computer Vision–ECCV 2012: 12th European Conference on Computer Vision, Florence, Italy, October 7-13, 2012, Proceedings, Part V 12 (pp. 746-760). Springer Berlin Heidelberg.</a:t>
            </a:r>
            <a:endParaRPr lang="en-GB" sz="2400" dirty="0"/>
          </a:p>
          <a:p>
            <a:r>
              <a:rPr lang="en-GB" sz="2400" dirty="0"/>
              <a:t>[4]</a:t>
            </a:r>
            <a:r>
              <a:rPr lang="en-GB" sz="2400" b="0" i="0" dirty="0">
                <a:solidFill>
                  <a:srgbClr val="222222"/>
                </a:solidFill>
                <a:effectLst/>
              </a:rPr>
              <a:t> Fang, H., Fang, H.S., Xu, S. and Lu, C., 2022. </a:t>
            </a:r>
            <a:r>
              <a:rPr lang="en-GB" sz="2400" b="0" i="0" dirty="0" err="1">
                <a:solidFill>
                  <a:srgbClr val="222222"/>
                </a:solidFill>
                <a:effectLst/>
              </a:rPr>
              <a:t>Transcg</a:t>
            </a:r>
            <a:r>
              <a:rPr lang="en-GB" sz="2400" b="0" i="0" dirty="0">
                <a:solidFill>
                  <a:srgbClr val="222222"/>
                </a:solidFill>
                <a:effectLst/>
              </a:rPr>
              <a:t>: A large-scale real-world dataset for transparent object depth completion and a grasping baseline. </a:t>
            </a:r>
            <a:r>
              <a:rPr lang="en-GB" sz="2400" b="0" i="1" dirty="0">
                <a:solidFill>
                  <a:srgbClr val="222222"/>
                </a:solidFill>
                <a:effectLst/>
              </a:rPr>
              <a:t>IEEE Robotics and Automation Letters</a:t>
            </a:r>
            <a:r>
              <a:rPr lang="en-GB" sz="24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GB" sz="2400" b="0" i="1" dirty="0">
                <a:solidFill>
                  <a:srgbClr val="222222"/>
                </a:solidFill>
                <a:effectLst/>
              </a:rPr>
              <a:t>7</a:t>
            </a:r>
            <a:r>
              <a:rPr lang="en-GB" sz="2400" b="0" i="0" dirty="0">
                <a:solidFill>
                  <a:srgbClr val="222222"/>
                </a:solidFill>
                <a:effectLst/>
              </a:rPr>
              <a:t>(3), pp.7383-7390.</a:t>
            </a:r>
          </a:p>
          <a:p>
            <a:r>
              <a:rPr lang="en-GB" sz="2400" dirty="0">
                <a:solidFill>
                  <a:srgbClr val="222222"/>
                </a:solidFill>
              </a:rPr>
              <a:t>[5]</a:t>
            </a:r>
            <a:r>
              <a:rPr lang="en-GB" sz="1800" b="0" i="0" dirty="0">
                <a:solidFill>
                  <a:srgbClr val="E6EDF3"/>
                </a:solidFill>
                <a:effectLst/>
                <a:latin typeface="-apple-system"/>
              </a:rPr>
              <a:t> </a:t>
            </a:r>
            <a:r>
              <a:rPr lang="en-GB" sz="2400" dirty="0"/>
              <a:t> https://www.intelrealsense.com/lidar-camera-l515/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95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24A7-8C95-0AEB-5634-D1C50FFB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A355D-5AB0-582E-ADE9-0D789C1B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[</a:t>
            </a:r>
            <a:r>
              <a:rPr lang="en-US" sz="1700" b="0" i="0" dirty="0">
                <a:effectLst/>
              </a:rPr>
              <a:t> 6]Gu, S., Zhang, L., </a:t>
            </a:r>
            <a:r>
              <a:rPr lang="en-US" sz="1700" b="0" i="0" dirty="0" err="1">
                <a:effectLst/>
              </a:rPr>
              <a:t>Zuo</a:t>
            </a:r>
            <a:r>
              <a:rPr lang="en-US" sz="1700" b="0" i="0" dirty="0">
                <a:effectLst/>
              </a:rPr>
              <a:t>, W. and Feng, X., 2014. Weighted nuclear norm minimization with application to image denoising. In </a:t>
            </a:r>
            <a:r>
              <a:rPr lang="en-US" sz="1700" b="0" i="1" dirty="0">
                <a:effectLst/>
              </a:rPr>
              <a:t>Proceedings of the IEEE conference on computer vision and pattern recognition</a:t>
            </a:r>
            <a:r>
              <a:rPr lang="en-US" sz="1700" b="0" i="0" dirty="0">
                <a:effectLst/>
              </a:rPr>
              <a:t> (pp. 2862-2869).</a:t>
            </a:r>
          </a:p>
          <a:p>
            <a:pPr marL="0" indent="0">
              <a:buNone/>
            </a:pPr>
            <a:r>
              <a:rPr lang="en-GB" sz="1700" dirty="0"/>
              <a:t>[ 7] </a:t>
            </a:r>
            <a:r>
              <a:rPr lang="en-GB" sz="1700" b="0" i="0" dirty="0">
                <a:effectLst/>
              </a:rPr>
              <a:t>Yang, C., Liang, L. and Su, Z., 2023. Real-World Denoising via Diffusion Model. </a:t>
            </a:r>
            <a:r>
              <a:rPr lang="en-GB" sz="1700" b="0" i="1" dirty="0" err="1">
                <a:effectLst/>
              </a:rPr>
              <a:t>arXiv</a:t>
            </a:r>
            <a:r>
              <a:rPr lang="en-GB" sz="1700" b="0" i="1" dirty="0">
                <a:effectLst/>
              </a:rPr>
              <a:t> preprint arXiv:2305.04457</a:t>
            </a:r>
            <a:r>
              <a:rPr lang="en-GB" sz="1700" b="0" i="0" dirty="0">
                <a:effectLst/>
              </a:rPr>
              <a:t>.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60730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C8B46-638E-6AFF-E1C6-507E066B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C7A9F5-2F30-9558-29D1-556DF9BC2E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41" y="1837956"/>
            <a:ext cx="10031849" cy="23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35B4C-8A8F-DCD4-4394-22A8C46F258A}"/>
              </a:ext>
            </a:extLst>
          </p:cNvPr>
          <p:cNvSpPr txBox="1"/>
          <p:nvPr/>
        </p:nvSpPr>
        <p:spPr>
          <a:xfrm>
            <a:off x="806824" y="4563035"/>
            <a:ext cx="9937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Commercial Depth Cameras suffer from multiple sources of noise which can severely degrade the image quality.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Having cleaner depth maps can help with downstream tasks such as Segmentation and Object Detection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The goal of this project is to leverage the information present in the RGB image to further denoise the depth map.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041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104CAD-FE20-E4CC-F599-981150BCD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Additional Slides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0444E8-4D7D-0D90-74FC-2E7A52895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26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DC3B-087E-B1F1-45C2-F20080B9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CDF of generated gaussian mixture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3E4E0-4A21-2C19-1F81-964EDEF45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52" y="2286000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1364621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EA39-0580-8777-7FFD-8CEE2AFF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1" y="548640"/>
            <a:ext cx="9720072" cy="1499616"/>
          </a:xfrm>
        </p:spPr>
        <p:txBody>
          <a:bodyPr/>
          <a:lstStyle/>
          <a:p>
            <a:r>
              <a:rPr lang="en-GB" dirty="0"/>
              <a:t>Literature Survey &amp; Novelty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8C0A31-5B02-0BD1-1C24-418D176157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64" y="1224938"/>
            <a:ext cx="4754562" cy="1738847"/>
          </a:xfrm>
          <a:ln>
            <a:solidFill>
              <a:schemeClr val="tx1"/>
            </a:solidFill>
          </a:ln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82D7EC9-160D-7975-8ED6-106956B945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u="sng" dirty="0"/>
              <a:t>Computational Imaging Method [1]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dirty="0"/>
              <a:t>Same scene is taken at slightly different viewpoints, then using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dirty="0"/>
              <a:t>Uses the fact that noise isn’t static, to remove noise from the depth image</a:t>
            </a:r>
          </a:p>
          <a:p>
            <a:pPr marL="0" indent="0">
              <a:buNone/>
            </a:pPr>
            <a:r>
              <a:rPr lang="en-GB" u="sng" dirty="0"/>
              <a:t>Leveraging Task Similarities [2]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dirty="0"/>
              <a:t>Uses a depth estimator to create noisy-clean pairs which are then passed through a depth denoiser.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dirty="0"/>
              <a:t>Requires training both networks in parallel. 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endParaRPr lang="en-GB" u="sng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sz="1500" dirty="0"/>
          </a:p>
        </p:txBody>
      </p:sp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80E1A034-4684-5194-1097-D94DAC41E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85" y="3771936"/>
            <a:ext cx="2886927" cy="19898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5AE05A-0420-EF4C-0659-A7F06A2117EF}"/>
              </a:ext>
            </a:extLst>
          </p:cNvPr>
          <p:cNvSpPr txBox="1"/>
          <p:nvPr/>
        </p:nvSpPr>
        <p:spPr>
          <a:xfrm>
            <a:off x="7723734" y="713964"/>
            <a:ext cx="372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Leveraging Computational Imaging [1]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D1164-8DE6-6BDC-84EA-6EE56696E159}"/>
              </a:ext>
            </a:extLst>
          </p:cNvPr>
          <p:cNvSpPr txBox="1"/>
          <p:nvPr/>
        </p:nvSpPr>
        <p:spPr>
          <a:xfrm>
            <a:off x="7858597" y="3217686"/>
            <a:ext cx="302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Leveraging Task Similarities [2]</a:t>
            </a:r>
          </a:p>
        </p:txBody>
      </p:sp>
    </p:spTree>
    <p:extLst>
      <p:ext uri="{BB962C8B-B14F-4D97-AF65-F5344CB8AC3E}">
        <p14:creationId xmlns:p14="http://schemas.microsoft.com/office/powerpoint/2010/main" val="214530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0092D2-463C-A840-18A2-EAF09E20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24E-7A31-950D-32F3-E870FD11D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0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1E94-BDB4-EDBE-234A-23B670E2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BA7B06F-8BEA-E3F5-78A7-3777987571D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72852425"/>
              </p:ext>
            </p:extLst>
          </p:nvPr>
        </p:nvGraphicFramePr>
        <p:xfrm>
          <a:off x="831273" y="2084832"/>
          <a:ext cx="494722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3614">
                  <a:extLst>
                    <a:ext uri="{9D8B030D-6E8A-4147-A177-3AD203B41FA5}">
                      <a16:colId xmlns:a16="http://schemas.microsoft.com/office/drawing/2014/main" val="2706646944"/>
                    </a:ext>
                  </a:extLst>
                </a:gridCol>
                <a:gridCol w="2473614">
                  <a:extLst>
                    <a:ext uri="{9D8B030D-6E8A-4147-A177-3AD203B41FA5}">
                      <a16:colId xmlns:a16="http://schemas.microsoft.com/office/drawing/2014/main" val="2744146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Types of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4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NYU Depth Dataset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Microsoft Kinect – Noisy  and Clean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1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TransCG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Intel L515 – Noisy and Refined 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372148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DF5B7DAE-8022-882C-C174-01BBB5905AA2}"/>
              </a:ext>
            </a:extLst>
          </p:cNvPr>
          <p:cNvGraphicFramePr>
            <a:graphicFrameLocks/>
          </p:cNvGraphicFramePr>
          <p:nvPr/>
        </p:nvGraphicFramePr>
        <p:xfrm>
          <a:off x="831273" y="4509008"/>
          <a:ext cx="494722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3614">
                  <a:extLst>
                    <a:ext uri="{9D8B030D-6E8A-4147-A177-3AD203B41FA5}">
                      <a16:colId xmlns:a16="http://schemas.microsoft.com/office/drawing/2014/main" val="2706646944"/>
                    </a:ext>
                  </a:extLst>
                </a:gridCol>
                <a:gridCol w="2473614">
                  <a:extLst>
                    <a:ext uri="{9D8B030D-6E8A-4147-A177-3AD203B41FA5}">
                      <a16:colId xmlns:a16="http://schemas.microsoft.com/office/drawing/2014/main" val="2744146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4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Intel RealSense L515 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LiDAR based Depth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834091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AF44AB8D-DB60-8F92-1ECD-A57309B843A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" r="122"/>
          <a:stretch/>
        </p:blipFill>
        <p:spPr bwMode="auto">
          <a:xfrm>
            <a:off x="5686136" y="500380"/>
            <a:ext cx="6270332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7FA889-6723-C57E-F2BC-3FBA8DF83BCA}"/>
              </a:ext>
            </a:extLst>
          </p:cNvPr>
          <p:cNvCxnSpPr>
            <a:endCxn id="3074" idx="2"/>
          </p:cNvCxnSpPr>
          <p:nvPr/>
        </p:nvCxnSpPr>
        <p:spPr>
          <a:xfrm flipV="1">
            <a:off x="5778500" y="1999996"/>
            <a:ext cx="3042802" cy="97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254AB17-5924-4134-5F87-8FEBCEF4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61018" y="3304043"/>
            <a:ext cx="5084329" cy="240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B71EFA-EED0-A251-E365-4B9759B0A161}"/>
              </a:ext>
            </a:extLst>
          </p:cNvPr>
          <p:cNvCxnSpPr>
            <a:cxnSpLocks/>
            <a:endCxn id="3076" idx="1"/>
          </p:cNvCxnSpPr>
          <p:nvPr/>
        </p:nvCxnSpPr>
        <p:spPr>
          <a:xfrm>
            <a:off x="5686136" y="3429000"/>
            <a:ext cx="1074882" cy="108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1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08CF-BF60-D1B2-7AF4-57E3B318D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colour – noise function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2E3DA4-8EF9-57EA-25C3-27B01B326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5699402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 err="1"/>
              <a:t>ToF</a:t>
            </a:r>
            <a:r>
              <a:rPr lang="en-GB" dirty="0"/>
              <a:t> Sensors suffer from both distance dependent and </a:t>
            </a:r>
            <a:r>
              <a:rPr lang="en-GB"/>
              <a:t>intensity dependent </a:t>
            </a:r>
            <a:r>
              <a:rPr lang="en-GB" dirty="0"/>
              <a:t>n</a:t>
            </a:r>
            <a:r>
              <a:rPr lang="en-GB"/>
              <a:t>oise</a:t>
            </a:r>
            <a:r>
              <a:rPr lang="en-GB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To mitigate the impact of this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/>
              <a:t>Averaging the sensor readings over multiple seconds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/>
              <a:t>Fixed distance of 0.5m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/>
              <a:t>Sensor readings captured with minimal external light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This experiment was repeatedly done over the course of 2 weeks, was subsequently then used to create a parametric noise model.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pic>
        <p:nvPicPr>
          <p:cNvPr id="11" name="WhatsApp Video 2023-12-14 at 16.55.34_39c41856">
            <a:hlinkClick r:id="" action="ppaction://media"/>
            <a:extLst>
              <a:ext uri="{FF2B5EF4-FFF2-40B4-BE49-F238E27FC236}">
                <a16:creationId xmlns:a16="http://schemas.microsoft.com/office/drawing/2014/main" id="{850866D8-39BF-62F9-8928-94281EB59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3709" y="1605974"/>
            <a:ext cx="4754880" cy="26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5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0EE0-BBAB-CAA2-82CA-0B208DED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147303"/>
            <a:ext cx="9720072" cy="1499616"/>
          </a:xfrm>
        </p:spPr>
        <p:txBody>
          <a:bodyPr/>
          <a:lstStyle/>
          <a:p>
            <a:r>
              <a:rPr lang="en-GB" dirty="0"/>
              <a:t>Model architecture &amp; Training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7167605-B8B7-3106-3C66-F7192CF9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3797501"/>
            <a:ext cx="9608014" cy="2913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Three loss functions were tried and their results will be discussed in the following slides: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dirty="0"/>
              <a:t>Mean Squared Error Loss, additional constraints were levied such as latent space sparsity constraints or an additional signal via a downstream task (Semantic Segmentation).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dirty="0"/>
              <a:t>Following Hyperparameters were used to prevent overfitting and to stabilise the training process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dirty="0"/>
              <a:t>Learning Rate Scheduler. At each epoch the learning rate is reduced by 10%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dirty="0"/>
              <a:t>Dropout of 50% on the Depth Channel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dirty="0"/>
              <a:t>L2 Regularization of 10</a:t>
            </a:r>
            <a:r>
              <a:rPr lang="en-GB" sz="1400" baseline="30000" dirty="0"/>
              <a:t>-4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aseline="30000" dirty="0"/>
              <a:t>Total Number of trainable parameters = 2.6 Million, trained on the NYU Dataset for 10 Epochs and then in a zero-shot manner evaluated on the TransCG dataset. </a:t>
            </a:r>
            <a:endParaRPr lang="en-GB" dirty="0"/>
          </a:p>
          <a:p>
            <a:pPr marL="0" indent="0">
              <a:buNone/>
            </a:pPr>
            <a:endParaRPr lang="en-GB" sz="1600" dirty="0"/>
          </a:p>
          <a:p>
            <a:pPr>
              <a:buFont typeface="Wingdings" panose="05000000000000000000" pitchFamily="2" charset="2"/>
              <a:buChar char="Ø"/>
            </a:pPr>
            <a:endParaRPr lang="en-GB" sz="1600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08C92C6-E076-0173-BF07-7FDB9B4E3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487" y="1358998"/>
            <a:ext cx="8608178" cy="22458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062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0092D2-463C-A840-18A2-EAF09E20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24E-7A31-950D-32F3-E870FD11D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42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1AB6-3035-87C5-CC12-8CEFBD77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our RGB information to </a:t>
            </a:r>
            <a:br>
              <a:rPr lang="en-GB" dirty="0"/>
            </a:br>
            <a:r>
              <a:rPr lang="en-GB" dirty="0"/>
              <a:t>estimate the noise</a:t>
            </a:r>
          </a:p>
        </p:txBody>
      </p:sp>
      <p:pic>
        <p:nvPicPr>
          <p:cNvPr id="24" name="Content Placeholder 20">
            <a:extLst>
              <a:ext uri="{FF2B5EF4-FFF2-40B4-BE49-F238E27FC236}">
                <a16:creationId xmlns:a16="http://schemas.microsoft.com/office/drawing/2014/main" id="{18C229F6-1B0E-1041-0FBE-E2F4830FF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23" y="219437"/>
            <a:ext cx="3735559" cy="2801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2731AE-42F3-7388-E8E1-3E126A2C4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77" y="3386885"/>
            <a:ext cx="3947050" cy="2960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405ADF-28FE-C5E0-2547-544B40F1D09C}"/>
              </a:ext>
            </a:extLst>
          </p:cNvPr>
          <p:cNvSpPr txBox="1"/>
          <p:nvPr/>
        </p:nvSpPr>
        <p:spPr>
          <a:xfrm>
            <a:off x="752218" y="1846729"/>
            <a:ext cx="6956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/>
              <a:t>Results of Noise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/>
              <a:t>Brighter colours like yellow, pink and light green tend to have more noise in their associated depth readings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/>
              <a:t>Noise isn’t channel independent. There’s a relationship between R,G and B.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/>
              <a:t>The source of this error is in the sensor design, since all physics based reflection models contradict our results.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/>
          </a:p>
          <a:p>
            <a:r>
              <a:rPr lang="en-GB" sz="2000" u="sng" dirty="0"/>
              <a:t>Using this for training a NN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/>
              <a:t>A Gaussian Mixture Model with 3 Components (R,G,B) was used to approximate the distribution of errors across colours. </a:t>
            </a:r>
          </a:p>
        </p:txBody>
      </p:sp>
    </p:spTree>
    <p:extLst>
      <p:ext uri="{BB962C8B-B14F-4D97-AF65-F5344CB8AC3E}">
        <p14:creationId xmlns:p14="http://schemas.microsoft.com/office/powerpoint/2010/main" val="4131992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777</TotalTime>
  <Words>1153</Words>
  <Application>Microsoft Office PowerPoint</Application>
  <PresentationFormat>Widescreen</PresentationFormat>
  <Paragraphs>149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-apple-system</vt:lpstr>
      <vt:lpstr>Arial</vt:lpstr>
      <vt:lpstr>Open Sans</vt:lpstr>
      <vt:lpstr>Tw Cen MT</vt:lpstr>
      <vt:lpstr>Tw Cen MT Condensed</vt:lpstr>
      <vt:lpstr>Wingdings</vt:lpstr>
      <vt:lpstr>Wingdings 3</vt:lpstr>
      <vt:lpstr>Integral</vt:lpstr>
      <vt:lpstr>Denoising Depth Images using RGB Images</vt:lpstr>
      <vt:lpstr>Motivation </vt:lpstr>
      <vt:lpstr>Literature Survey &amp; Novelty</vt:lpstr>
      <vt:lpstr>Technical methods</vt:lpstr>
      <vt:lpstr>dataset</vt:lpstr>
      <vt:lpstr>Creating a colour – noise function</vt:lpstr>
      <vt:lpstr>Model architecture &amp; Training</vt:lpstr>
      <vt:lpstr>results</vt:lpstr>
      <vt:lpstr>Using our RGB information to  estimate the noise</vt:lpstr>
      <vt:lpstr>Generated outputs (NYU Depth Dataset [3])</vt:lpstr>
      <vt:lpstr>Generated outputs (TransCG Dataset [4])</vt:lpstr>
      <vt:lpstr>Experimental evaluation</vt:lpstr>
      <vt:lpstr>Experimental evaluation</vt:lpstr>
      <vt:lpstr>Conclusion and future scope</vt:lpstr>
      <vt:lpstr>Conclusion</vt:lpstr>
      <vt:lpstr>Future scope</vt:lpstr>
      <vt:lpstr>Thank you for your time</vt:lpstr>
      <vt:lpstr>References</vt:lpstr>
      <vt:lpstr>references</vt:lpstr>
      <vt:lpstr>Additional Slides</vt:lpstr>
      <vt:lpstr>CDF of generated gaussian mixture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 Depth Images using RGB</dc:title>
  <dc:creator>Vasu Eranki</dc:creator>
  <cp:lastModifiedBy>Vasu Eranki</cp:lastModifiedBy>
  <cp:revision>62</cp:revision>
  <dcterms:created xsi:type="dcterms:W3CDTF">2023-12-13T07:45:25Z</dcterms:created>
  <dcterms:modified xsi:type="dcterms:W3CDTF">2023-12-16T03:19:28Z</dcterms:modified>
</cp:coreProperties>
</file>